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High Tower Text" panose="02040502050506030303" pitchFamily="18" charset="0"/>
      <p:regular r:id="rId19"/>
      <p:italic r:id="rId20"/>
    </p:embeddedFont>
    <p:embeddedFont>
      <p:font typeface="Lora" pitchFamily="2" charset="0"/>
      <p:regular r:id="rId21"/>
    </p:embeddedFont>
    <p:embeddedFont>
      <p:font typeface="Source Sans 3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40" d="100"/>
          <a:sy n="40" d="100"/>
        </p:scale>
        <p:origin x="3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4370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C62E98-F494-1499-CF03-40FF665525AB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1">
            <a:extLst>
              <a:ext uri="{FF2B5EF4-FFF2-40B4-BE49-F238E27FC236}">
                <a16:creationId xmlns:a16="http://schemas.microsoft.com/office/drawing/2014/main" id="{F0B2B14E-7A66-73D1-9E8C-F86C77DC7C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305434"/>
            <a:ext cx="3740334" cy="13328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9557E-38FE-DE66-3C5C-B10989DBC2B8}"/>
              </a:ext>
            </a:extLst>
          </p:cNvPr>
          <p:cNvSpPr txBox="1"/>
          <p:nvPr/>
        </p:nvSpPr>
        <p:spPr>
          <a:xfrm>
            <a:off x="7710054" y="899168"/>
            <a:ext cx="7315200" cy="1070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b="1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РОССИЙСКИЙ УНИВЕРСИТЕТ ДРУЖБЫ НАРОДОВ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Факультет физико-математических и естественных наук </a:t>
            </a:r>
            <a:b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Кафедра прикладной информатики и теории вероятностей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C244E1-DED8-30E9-C2A4-B160661CD0D0}"/>
              </a:ext>
            </a:extLst>
          </p:cNvPr>
          <p:cNvSpPr txBox="1"/>
          <p:nvPr/>
        </p:nvSpPr>
        <p:spPr>
          <a:xfrm>
            <a:off x="723900" y="6156969"/>
            <a:ext cx="7315200" cy="1173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b="1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Студент:</a:t>
            </a: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Эйвази Мани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800" b="1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Группа:</a:t>
            </a: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НПИбд-03-24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800" b="1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Студенческий билет №: </a:t>
            </a:r>
            <a:r>
              <a:rPr lang="ru-RU" sz="18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1032245107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52BFEB84-DC3E-4309-ECEF-87A011C85AC0}"/>
              </a:ext>
            </a:extLst>
          </p:cNvPr>
          <p:cNvSpPr/>
          <p:nvPr/>
        </p:nvSpPr>
        <p:spPr>
          <a:xfrm>
            <a:off x="3848728" y="4161319"/>
            <a:ext cx="6932943" cy="707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2400" dirty="0">
                <a:solidFill>
                  <a:srgbClr val="38512F"/>
                </a:solidFill>
                <a:latin typeface="High Tower Text" panose="02040502050506030303" pitchFamily="18" charset="0"/>
                <a:ea typeface="Lora" pitchFamily="34" charset="-122"/>
                <a:cs typeface="Lora" pitchFamily="34" charset="-120"/>
              </a:rPr>
              <a:t>Необслуживаемая установка Windows</a:t>
            </a:r>
            <a:endParaRPr lang="en-US" sz="2400" dirty="0">
              <a:latin typeface="High Tower Text" panose="02040502050506030303" pitchFamily="18" charset="0"/>
            </a:endParaRPr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2697B9E4-3FE2-9B56-A57D-84C445D1BB75}"/>
              </a:ext>
            </a:extLst>
          </p:cNvPr>
          <p:cNvSpPr/>
          <p:nvPr/>
        </p:nvSpPr>
        <p:spPr>
          <a:xfrm>
            <a:off x="3843532" y="3406913"/>
            <a:ext cx="6932943" cy="707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ru-RU" sz="4000" b="1" dirty="0">
                <a:solidFill>
                  <a:srgbClr val="38512F"/>
                </a:solidFill>
                <a:latin typeface="High Tower Text" panose="02040502050506030303" pitchFamily="18" charset="0"/>
              </a:rPr>
              <a:t>Презентация №1</a:t>
            </a:r>
            <a:endParaRPr lang="en-US" sz="4000" b="1" dirty="0"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978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38143" y="1358503"/>
            <a:ext cx="4398883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Пример минимального файла ответов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3238143" y="1785580"/>
            <a:ext cx="8154114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Даже базовый файл </a:t>
            </a: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autounattend.xml</a:t>
            </a:r>
            <a:r>
              <a:rPr lang="en-US" sz="9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может значительно ускорить установку, пропуская основные интерактивные запросы.</a:t>
            </a:r>
            <a:endParaRPr lang="en-US" sz="950" dirty="0"/>
          </a:p>
        </p:txBody>
      </p:sp>
      <p:sp>
        <p:nvSpPr>
          <p:cNvPr id="4" name="Shape 2"/>
          <p:cNvSpPr/>
          <p:nvPr/>
        </p:nvSpPr>
        <p:spPr>
          <a:xfrm>
            <a:off x="3426381" y="2094428"/>
            <a:ext cx="7965877" cy="4475321"/>
          </a:xfrm>
          <a:prstGeom prst="roundRect">
            <a:avLst>
              <a:gd name="adj" fmla="val 421"/>
            </a:avLst>
          </a:prstGeom>
          <a:solidFill>
            <a:srgbClr val="F1E8DA"/>
          </a:solidFill>
          <a:ln/>
        </p:spPr>
      </p:sp>
      <p:sp>
        <p:nvSpPr>
          <p:cNvPr id="5" name="Shape 3"/>
          <p:cNvSpPr/>
          <p:nvPr/>
        </p:nvSpPr>
        <p:spPr>
          <a:xfrm>
            <a:off x="3420189" y="2094428"/>
            <a:ext cx="7978259" cy="4475321"/>
          </a:xfrm>
          <a:prstGeom prst="roundRect">
            <a:avLst>
              <a:gd name="adj" fmla="val 421"/>
            </a:avLst>
          </a:prstGeom>
          <a:solidFill>
            <a:srgbClr val="F1E8DA"/>
          </a:solidFill>
          <a:ln/>
        </p:spPr>
      </p:sp>
      <p:sp>
        <p:nvSpPr>
          <p:cNvPr id="6" name="Text 4"/>
          <p:cNvSpPr/>
          <p:nvPr/>
        </p:nvSpPr>
        <p:spPr>
          <a:xfrm>
            <a:off x="3545681" y="2188488"/>
            <a:ext cx="7727275" cy="4287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&lt;?xml version="1.0" encoding="utf-8"?&gt;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&lt;unattend xmlns="urn:schemas-microsoft-com:unattend"&gt;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&lt;settings pass="windowsPE"&gt;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&lt;component name="Microsoft-Windows-International-Core-WinPE" processorArchitecture="amd64" publicKeyToken="31bf3856ad364e35" language="neutral" versionScope="nonSxS"&gt;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&lt;InputLocale&gt;ru-RU&lt;/InputLocale&gt;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&lt;SystemLocale&gt;ru-RU&lt;/SystemLocale&gt;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&lt;UILanguage&gt;ru-RU&lt;/UILanguage&gt;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&lt;UserLocale&gt;ru-RU&lt;/UserLocale&gt;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&lt;/component&gt;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&lt;component name="Microsoft-Windows-Setup" processorArchitecture="amd64" publicKeyToken="31bf3856ad364e35" language="neutral" versionScope="nonSxS"&gt;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&lt;ImageInstall&gt;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&lt;OSImage&gt;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 &lt;InstallTo&gt;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     &lt;DiskID&gt;0&lt;/DiskID&gt;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     &lt;PartitionID&gt;1&lt;/PartitionID&gt;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 &lt;/InstallTo&gt;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&lt;/OSImage&gt;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&lt;/ImageInstall&gt;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&lt;UserData&gt;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&lt;AcceptEula&gt;true&lt;/AcceptEula&gt;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&lt;Organization&gt;Моя Компания&lt;/Organization&gt;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&lt;FullName&gt;Администратор&lt;/FullName&gt;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&lt;/UserData&gt;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&lt;/component&gt;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&lt;/settings&gt;</a:t>
            </a:r>
            <a:endParaRPr lang="en-US" sz="950" dirty="0"/>
          </a:p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&lt;/unattend&gt;</a:t>
            </a:r>
            <a:endParaRPr lang="en-US" sz="950" dirty="0"/>
          </a:p>
        </p:txBody>
      </p:sp>
      <p:sp>
        <p:nvSpPr>
          <p:cNvPr id="7" name="Shape 5"/>
          <p:cNvSpPr/>
          <p:nvPr/>
        </p:nvSpPr>
        <p:spPr>
          <a:xfrm>
            <a:off x="3238143" y="2020372"/>
            <a:ext cx="15240" cy="4623435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8" name="Text 6"/>
          <p:cNvSpPr/>
          <p:nvPr/>
        </p:nvSpPr>
        <p:spPr>
          <a:xfrm>
            <a:off x="3238143" y="6717863"/>
            <a:ext cx="8154114" cy="153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Этот пример устанавливает русский язык и принимает лицензионное соглашение, указывая диск для установки.</a:t>
            </a:r>
            <a:endParaRPr lang="en-US" sz="9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ECB3E4-1D39-9192-839C-B9DCE083CF1F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33782" y="1216223"/>
            <a:ext cx="1004173" cy="377428"/>
          </a:xfrm>
          <a:prstGeom prst="roundRect">
            <a:avLst>
              <a:gd name="adj" fmla="val 6666"/>
            </a:avLst>
          </a:prstGeom>
          <a:solidFill>
            <a:srgbClr val="E2ECD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9512" y="1321118"/>
            <a:ext cx="167640" cy="16764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10972" y="1279088"/>
            <a:ext cx="501253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ИТОГИ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733782" y="1667113"/>
            <a:ext cx="7676436" cy="986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Заключение: Эффективное развертывание Windows</a:t>
            </a:r>
            <a:endParaRPr lang="en-US" sz="3100" dirty="0"/>
          </a:p>
        </p:txBody>
      </p:sp>
      <p:sp>
        <p:nvSpPr>
          <p:cNvPr id="7" name="Text 3"/>
          <p:cNvSpPr/>
          <p:nvPr/>
        </p:nvSpPr>
        <p:spPr>
          <a:xfrm>
            <a:off x="733782" y="2929057"/>
            <a:ext cx="7676436" cy="629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Использование необслуживаемой установки Windows с файлами ответов является неотъемлемой частью современного управления ИТ-инфраструктурой.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33782" y="3764756"/>
            <a:ext cx="7676436" cy="3248501"/>
          </a:xfrm>
          <a:prstGeom prst="roundRect">
            <a:avLst>
              <a:gd name="adj" fmla="val 968"/>
            </a:avLst>
          </a:prstGeom>
          <a:solidFill>
            <a:srgbClr val="F3E7D4"/>
          </a:solidFill>
          <a:ln/>
        </p:spPr>
      </p:sp>
      <p:sp>
        <p:nvSpPr>
          <p:cNvPr id="9" name="Shape 5"/>
          <p:cNvSpPr/>
          <p:nvPr/>
        </p:nvSpPr>
        <p:spPr>
          <a:xfrm>
            <a:off x="733782" y="3764756"/>
            <a:ext cx="3838218" cy="1781532"/>
          </a:xfrm>
          <a:prstGeom prst="roundRect">
            <a:avLst>
              <a:gd name="adj" fmla="val 1765"/>
            </a:avLst>
          </a:prstGeom>
          <a:solidFill>
            <a:srgbClr val="F3E7D4"/>
          </a:solidFill>
          <a:ln/>
        </p:spPr>
      </p:sp>
      <p:sp>
        <p:nvSpPr>
          <p:cNvPr id="10" name="Text 6"/>
          <p:cNvSpPr/>
          <p:nvPr/>
        </p:nvSpPr>
        <p:spPr>
          <a:xfrm>
            <a:off x="943451" y="3974425"/>
            <a:ext cx="261211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Ключевая технология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943451" y="4392930"/>
            <a:ext cx="3418880" cy="644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Файлы ответов (</a:t>
            </a:r>
            <a:r>
              <a:rPr lang="en-US" sz="16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autounattend.xml</a:t>
            </a: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) — основа автоматизации.</a:t>
            </a:r>
            <a:endParaRPr lang="en-US" sz="1650" dirty="0"/>
          </a:p>
        </p:txBody>
      </p:sp>
      <p:sp>
        <p:nvSpPr>
          <p:cNvPr id="12" name="Shape 8"/>
          <p:cNvSpPr/>
          <p:nvPr/>
        </p:nvSpPr>
        <p:spPr>
          <a:xfrm>
            <a:off x="4572000" y="3764756"/>
            <a:ext cx="3838218" cy="1781532"/>
          </a:xfrm>
          <a:prstGeom prst="rect">
            <a:avLst/>
          </a:prstGeom>
          <a:solidFill>
            <a:srgbClr val="F3E7D4"/>
          </a:solidFill>
          <a:ln/>
        </p:spPr>
      </p:sp>
      <p:sp>
        <p:nvSpPr>
          <p:cNvPr id="13" name="Shape 9"/>
          <p:cNvSpPr/>
          <p:nvPr/>
        </p:nvSpPr>
        <p:spPr>
          <a:xfrm>
            <a:off x="4572000" y="3764756"/>
            <a:ext cx="22860" cy="1781532"/>
          </a:xfrm>
          <a:prstGeom prst="roundRect">
            <a:avLst>
              <a:gd name="adj" fmla="val 137583"/>
            </a:avLst>
          </a:prstGeom>
          <a:solidFill>
            <a:srgbClr val="D9CDBA"/>
          </a:solidFill>
          <a:ln/>
        </p:spPr>
      </p:sp>
      <p:sp>
        <p:nvSpPr>
          <p:cNvPr id="14" name="Text 10"/>
          <p:cNvSpPr/>
          <p:nvPr/>
        </p:nvSpPr>
        <p:spPr>
          <a:xfrm>
            <a:off x="4781669" y="3974425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WSIM</a:t>
            </a:r>
            <a:endParaRPr lang="en-US" sz="1900" dirty="0"/>
          </a:p>
        </p:txBody>
      </p:sp>
      <p:sp>
        <p:nvSpPr>
          <p:cNvPr id="15" name="Text 11"/>
          <p:cNvSpPr/>
          <p:nvPr/>
        </p:nvSpPr>
        <p:spPr>
          <a:xfrm>
            <a:off x="4781669" y="4392930"/>
            <a:ext cx="3418880" cy="943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Windows System Image Manager — незаменимый инструмент для создания и валидации.</a:t>
            </a:r>
            <a:endParaRPr lang="en-US" sz="1650" dirty="0"/>
          </a:p>
        </p:txBody>
      </p:sp>
      <p:sp>
        <p:nvSpPr>
          <p:cNvPr id="16" name="Shape 12"/>
          <p:cNvSpPr/>
          <p:nvPr/>
        </p:nvSpPr>
        <p:spPr>
          <a:xfrm>
            <a:off x="733782" y="5546288"/>
            <a:ext cx="3838218" cy="1466969"/>
          </a:xfrm>
          <a:prstGeom prst="rect">
            <a:avLst/>
          </a:prstGeom>
          <a:solidFill>
            <a:srgbClr val="F3E7D4"/>
          </a:solidFill>
          <a:ln/>
        </p:spPr>
      </p:sp>
      <p:sp>
        <p:nvSpPr>
          <p:cNvPr id="17" name="Shape 13"/>
          <p:cNvSpPr/>
          <p:nvPr/>
        </p:nvSpPr>
        <p:spPr>
          <a:xfrm>
            <a:off x="733782" y="5546288"/>
            <a:ext cx="3838218" cy="22860"/>
          </a:xfrm>
          <a:prstGeom prst="roundRect">
            <a:avLst>
              <a:gd name="adj" fmla="val 137583"/>
            </a:avLst>
          </a:prstGeom>
          <a:solidFill>
            <a:srgbClr val="D9CDBA"/>
          </a:solidFill>
          <a:ln/>
        </p:spPr>
      </p:sp>
      <p:sp>
        <p:nvSpPr>
          <p:cNvPr id="18" name="Text 14"/>
          <p:cNvSpPr/>
          <p:nvPr/>
        </p:nvSpPr>
        <p:spPr>
          <a:xfrm>
            <a:off x="943451" y="5755958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Гибкость</a:t>
            </a:r>
            <a:endParaRPr lang="en-US" sz="1900" dirty="0"/>
          </a:p>
        </p:txBody>
      </p:sp>
      <p:sp>
        <p:nvSpPr>
          <p:cNvPr id="19" name="Text 15"/>
          <p:cNvSpPr/>
          <p:nvPr/>
        </p:nvSpPr>
        <p:spPr>
          <a:xfrm>
            <a:off x="943451" y="6174462"/>
            <a:ext cx="3418880" cy="629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Широкие возможности по настройке всех аспектов установки.</a:t>
            </a:r>
            <a:endParaRPr lang="en-US" sz="1650" dirty="0"/>
          </a:p>
        </p:txBody>
      </p:sp>
      <p:sp>
        <p:nvSpPr>
          <p:cNvPr id="20" name="Shape 16"/>
          <p:cNvSpPr/>
          <p:nvPr/>
        </p:nvSpPr>
        <p:spPr>
          <a:xfrm>
            <a:off x="4572000" y="5546288"/>
            <a:ext cx="3838218" cy="1466969"/>
          </a:xfrm>
          <a:prstGeom prst="rect">
            <a:avLst/>
          </a:prstGeom>
          <a:solidFill>
            <a:srgbClr val="F3E7D4"/>
          </a:solidFill>
          <a:ln/>
        </p:spPr>
      </p:sp>
      <p:sp>
        <p:nvSpPr>
          <p:cNvPr id="21" name="Shape 17"/>
          <p:cNvSpPr/>
          <p:nvPr/>
        </p:nvSpPr>
        <p:spPr>
          <a:xfrm>
            <a:off x="4572000" y="5546288"/>
            <a:ext cx="22860" cy="1466969"/>
          </a:xfrm>
          <a:prstGeom prst="roundRect">
            <a:avLst>
              <a:gd name="adj" fmla="val 137583"/>
            </a:avLst>
          </a:prstGeom>
          <a:solidFill>
            <a:srgbClr val="D9CDBA"/>
          </a:solidFill>
          <a:ln/>
        </p:spPr>
      </p:sp>
      <p:sp>
        <p:nvSpPr>
          <p:cNvPr id="22" name="Shape 18"/>
          <p:cNvSpPr/>
          <p:nvPr/>
        </p:nvSpPr>
        <p:spPr>
          <a:xfrm>
            <a:off x="4572000" y="5546288"/>
            <a:ext cx="3838218" cy="22860"/>
          </a:xfrm>
          <a:prstGeom prst="roundRect">
            <a:avLst>
              <a:gd name="adj" fmla="val 137583"/>
            </a:avLst>
          </a:prstGeom>
          <a:solidFill>
            <a:srgbClr val="D9CDBA"/>
          </a:solidFill>
          <a:ln/>
        </p:spPr>
      </p:sp>
      <p:sp>
        <p:nvSpPr>
          <p:cNvPr id="23" name="Text 19"/>
          <p:cNvSpPr/>
          <p:nvPr/>
        </p:nvSpPr>
        <p:spPr>
          <a:xfrm>
            <a:off x="4781669" y="5755958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Оптимизация</a:t>
            </a:r>
            <a:endParaRPr lang="en-US" sz="1900" dirty="0"/>
          </a:p>
        </p:txBody>
      </p:sp>
      <p:sp>
        <p:nvSpPr>
          <p:cNvPr id="24" name="Text 20"/>
          <p:cNvSpPr/>
          <p:nvPr/>
        </p:nvSpPr>
        <p:spPr>
          <a:xfrm>
            <a:off x="4781669" y="6174462"/>
            <a:ext cx="3418880" cy="629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Повышение эффективности и сокращение затрат для ИТ-отделов.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FA24D6-D098-9EBE-7BC2-74D0483EFF9A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1E140-6CB8-D5E6-4B90-91EFCF672295}"/>
              </a:ext>
            </a:extLst>
          </p:cNvPr>
          <p:cNvSpPr txBox="1"/>
          <p:nvPr/>
        </p:nvSpPr>
        <p:spPr>
          <a:xfrm>
            <a:off x="2337955" y="3301800"/>
            <a:ext cx="10297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7200" dirty="0">
                <a:solidFill>
                  <a:schemeClr val="accent6">
                    <a:lumMod val="75000"/>
                  </a:schemeClr>
                </a:solidFill>
                <a:latin typeface="110_Besmellah_1(MRT)" pitchFamily="2" charset="0"/>
              </a:rPr>
              <a:t>Спасибо за внимание</a:t>
            </a:r>
            <a:endParaRPr lang="en-US" sz="7200" dirty="0">
              <a:solidFill>
                <a:schemeClr val="accent6">
                  <a:lumMod val="75000"/>
                </a:schemeClr>
              </a:solidFill>
              <a:latin typeface="110_Besmellah_1(MRT)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35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Необслуживаемая установка Windows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Оптимизация развертывания в корпоративной среде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76544" y="499229"/>
            <a:ext cx="7511534" cy="394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Что такое необслуживаемая установка Windows?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1876544" y="1127641"/>
            <a:ext cx="10877312" cy="683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Необслуживаемая установка Windows — это метод автоматизации процесса инсталляции операционной системы без необходимости ручного ввода данных или взаимодействия с пользователем. Это достигается с помощью файла ответов, который содержит все необходимые параметры конфигурации.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544" y="2074545"/>
            <a:ext cx="6927175" cy="552390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219962" y="3464600"/>
            <a:ext cx="3541395" cy="1427202"/>
          </a:xfrm>
          <a:prstGeom prst="roundRect">
            <a:avLst>
              <a:gd name="adj" fmla="val 7688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197102" y="3464600"/>
            <a:ext cx="91440" cy="1427202"/>
          </a:xfrm>
          <a:prstGeom prst="roundRect">
            <a:avLst>
              <a:gd name="adj" fmla="val 27476"/>
            </a:avLst>
          </a:prstGeom>
          <a:solidFill>
            <a:srgbClr val="38512F"/>
          </a:solidFill>
          <a:ln/>
        </p:spPr>
      </p:sp>
      <p:sp>
        <p:nvSpPr>
          <p:cNvPr id="7" name="Text 4"/>
          <p:cNvSpPr/>
          <p:nvPr/>
        </p:nvSpPr>
        <p:spPr>
          <a:xfrm>
            <a:off x="9478804" y="3654862"/>
            <a:ext cx="1970484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Определение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478804" y="4018240"/>
            <a:ext cx="3092291" cy="683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Автоматизированная инсталляция ОС с предварительно заданными настройками.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9219962" y="5008959"/>
            <a:ext cx="3541395" cy="1199436"/>
          </a:xfrm>
          <a:prstGeom prst="roundRect">
            <a:avLst>
              <a:gd name="adj" fmla="val 9148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9197102" y="5008959"/>
            <a:ext cx="91440" cy="1199436"/>
          </a:xfrm>
          <a:prstGeom prst="roundRect">
            <a:avLst>
              <a:gd name="adj" fmla="val 27476"/>
            </a:avLst>
          </a:prstGeom>
          <a:solidFill>
            <a:srgbClr val="38512F"/>
          </a:solidFill>
          <a:ln/>
        </p:spPr>
      </p:sp>
      <p:sp>
        <p:nvSpPr>
          <p:cNvPr id="11" name="Text 8"/>
          <p:cNvSpPr/>
          <p:nvPr/>
        </p:nvSpPr>
        <p:spPr>
          <a:xfrm>
            <a:off x="9478804" y="5199221"/>
            <a:ext cx="1970484" cy="2462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Назначение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9478804" y="5562600"/>
            <a:ext cx="3092291" cy="455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Ускорение и стандартизация развертывания Windows в крупных сетях.</a:t>
            </a:r>
            <a:endParaRPr lang="en-US" sz="13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77F3E7-B95E-98D1-73DE-26E1291DBBB8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37724" y="982266"/>
            <a:ext cx="1963817" cy="449818"/>
          </a:xfrm>
          <a:prstGeom prst="roundRect">
            <a:avLst>
              <a:gd name="adj" fmla="val 6386"/>
            </a:avLst>
          </a:prstGeom>
          <a:solidFill>
            <a:srgbClr val="E2ECDF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1313" y="1111448"/>
            <a:ext cx="191453" cy="1914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68492" y="1054060"/>
            <a:ext cx="1389459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ПРЕИМУЩЕСТВА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837724" y="1527810"/>
            <a:ext cx="898409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Ключевые преимущества автоматизации</a:t>
            </a:r>
            <a:endParaRPr lang="en-US" sz="3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7724" y="2450068"/>
            <a:ext cx="598408" cy="598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7724" y="33476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Экономия времени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7724" y="3843218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Сокращение времени, затрачиваемого на установку одной системы, и высвобождение ресурсов ИТ-администраторов.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64743" y="2450068"/>
            <a:ext cx="598408" cy="598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64743" y="33476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Стандартизация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64743" y="3843218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Единообразная конфигурация всех систем, минимизация ошибок, связанных с человеческим фактором.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7724" y="5088017"/>
            <a:ext cx="598408" cy="59840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7724" y="5985629"/>
            <a:ext cx="36759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Повышенная безопасность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7724" y="6481167"/>
            <a:ext cx="632781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Применение стандартов безопасности и установка необходимых обновлений сразу после развертывания.</a:t>
            </a:r>
            <a:endParaRPr lang="en-US" sz="18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64743" y="5088017"/>
            <a:ext cx="598408" cy="59840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7464743" y="59856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Масштабируемость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7464743" y="6481167"/>
            <a:ext cx="63279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Возможность одновременной установки Windows на большое количество компьютеров.</a:t>
            </a:r>
            <a:endParaRPr lang="en-US" sz="18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F5B52F-C9FF-579F-CB4E-91AE60ECCFBD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4762" y="546021"/>
            <a:ext cx="7851934" cy="460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Инструменты для создания файлов ответов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762" y="1427559"/>
            <a:ext cx="8101132" cy="60757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41431" y="1986796"/>
            <a:ext cx="4141589" cy="1139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Основным инструментом для создания и редактирования файлов ответов (Unattend.xml) является </a:t>
            </a:r>
            <a:r>
              <a:rPr lang="en-US" sz="1500" b="1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Windows System Image Manager (WSIM)</a:t>
            </a: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541431" y="3270171"/>
            <a:ext cx="4141589" cy="2675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Входит в состав комплекта для развертывания и оценки Windows (Windows ADK).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Позволяет графически создавать и модифицировать файлы ответов, сопоставляя компоненты Windows с нужными параметрами.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Проверяет синтаксис файла ответов, предотвращая распространенные ошибки.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9541431" y="6089690"/>
            <a:ext cx="4141589" cy="854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Без WSIM можно редактировать XML вручную, но это значительно сложнее и чревато ошибками.</a:t>
            </a:r>
            <a:endParaRPr lang="en-US" sz="15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0251F2-F848-7FB0-6567-5A9FCF558D81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64538" y="1083112"/>
            <a:ext cx="6127909" cy="460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Структура файла </a:t>
            </a:r>
            <a:r>
              <a:rPr lang="en-US" sz="2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autounattend.xml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1064538" y="1853089"/>
            <a:ext cx="12501324" cy="57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Файл </a:t>
            </a:r>
            <a:r>
              <a:rPr lang="en-US" sz="15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autounattend.xml</a:t>
            </a: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это XML-документ, который описывает все этапы установки и настройки Windows. Он состоит из нескольких секций, каждая из которых соответствует определенному этапу процесса развертывания.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538" y="2947511"/>
            <a:ext cx="7961471" cy="384929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480352" y="2749153"/>
            <a:ext cx="45720" cy="1054298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6" name="Text 3"/>
          <p:cNvSpPr/>
          <p:nvPr/>
        </p:nvSpPr>
        <p:spPr>
          <a:xfrm>
            <a:off x="9741337" y="2772013"/>
            <a:ext cx="2264688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Root Element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741337" y="3209806"/>
            <a:ext cx="3832027" cy="570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Корневой элемент </a:t>
            </a:r>
            <a:r>
              <a:rPr lang="en-US" sz="15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&lt;unattend&gt;</a:t>
            </a: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содержит все настройки.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9480352" y="4067294"/>
            <a:ext cx="45720" cy="1347311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9" name="Text 6"/>
          <p:cNvSpPr/>
          <p:nvPr/>
        </p:nvSpPr>
        <p:spPr>
          <a:xfrm>
            <a:off x="9741337" y="4090154"/>
            <a:ext cx="2264688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Components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741337" y="4527947"/>
            <a:ext cx="3832027" cy="863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Различные компоненты Windows, такие как </a:t>
            </a:r>
            <a:r>
              <a:rPr lang="en-US" sz="15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Microsoft-Windows-Setup</a:t>
            </a: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или </a:t>
            </a:r>
            <a:r>
              <a:rPr lang="en-US" sz="15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Microsoft-Windows-International-Core</a:t>
            </a: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9480352" y="5678448"/>
            <a:ext cx="45720" cy="1316831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2" name="Text 9"/>
          <p:cNvSpPr/>
          <p:nvPr/>
        </p:nvSpPr>
        <p:spPr>
          <a:xfrm>
            <a:off x="9741337" y="5701308"/>
            <a:ext cx="2264688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Passes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741337" y="6139101"/>
            <a:ext cx="3832027" cy="833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Последовательные этапы (проходы) установки, в которых применяются настройки.</a:t>
            </a:r>
            <a:endParaRPr lang="en-US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FFFC79-9C2D-7441-6C57-EBE6D9E7ED6C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1523" y="1222534"/>
            <a:ext cx="6824424" cy="505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Ключевые фазы установки (Passes)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751523" y="2112883"/>
            <a:ext cx="13127355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Процесс установки Windows делится на несколько логических фаз, в каждой из которых можно применять определенные настройки.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1523" y="2655213"/>
            <a:ext cx="214670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51523" y="2989540"/>
            <a:ext cx="6467356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6" name="Text 4"/>
          <p:cNvSpPr/>
          <p:nvPr/>
        </p:nvSpPr>
        <p:spPr>
          <a:xfrm>
            <a:off x="751523" y="3157776"/>
            <a:ext cx="252614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 </a:t>
            </a:r>
            <a:r>
              <a:rPr lang="en-US" sz="1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windowsPE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51523" y="3596640"/>
            <a:ext cx="6467356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Применяется на ранних этапах установки, когда Windows PE загружается. Здесь настраивается разметка диска, язык установки и источник ОС.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11403" y="2655213"/>
            <a:ext cx="214670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11403" y="2989540"/>
            <a:ext cx="6467475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0" name="Text 8"/>
          <p:cNvSpPr/>
          <p:nvPr/>
        </p:nvSpPr>
        <p:spPr>
          <a:xfrm>
            <a:off x="7411403" y="3157776"/>
            <a:ext cx="252614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 </a:t>
            </a:r>
            <a:r>
              <a:rPr lang="en-US" sz="1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offlineServicing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411403" y="3596640"/>
            <a:ext cx="6467475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Настройки применяются к образу Windows в автономном режиме, до первой загрузки. Используется для добавления драйверов, пакетов обновлений (LDR) или языковых пакетов.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1523" y="4927402"/>
            <a:ext cx="214670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51523" y="5261729"/>
            <a:ext cx="6467356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4" name="Text 12"/>
          <p:cNvSpPr/>
          <p:nvPr/>
        </p:nvSpPr>
        <p:spPr>
          <a:xfrm>
            <a:off x="751523" y="5429964"/>
            <a:ext cx="252614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 </a:t>
            </a:r>
            <a:r>
              <a:rPr lang="en-US" sz="1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specialize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51523" y="5868829"/>
            <a:ext cx="6467356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Настройки, применяемые после установки операционной системы, но до запуска OOBE. Используется для персонализации, настроек сети и присоединения к домену.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411403" y="4927402"/>
            <a:ext cx="214670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Lora Light" pitchFamily="34" charset="0"/>
                <a:ea typeface="Lora Light" pitchFamily="34" charset="-122"/>
                <a:cs typeface="Lora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11403" y="5261729"/>
            <a:ext cx="6467475" cy="30480"/>
          </a:xfrm>
          <a:prstGeom prst="rect">
            <a:avLst/>
          </a:prstGeom>
          <a:solidFill>
            <a:srgbClr val="38512F"/>
          </a:solidFill>
          <a:ln/>
        </p:spPr>
      </p:sp>
      <p:sp>
        <p:nvSpPr>
          <p:cNvPr id="18" name="Text 16"/>
          <p:cNvSpPr/>
          <p:nvPr/>
        </p:nvSpPr>
        <p:spPr>
          <a:xfrm>
            <a:off x="7411403" y="5429964"/>
            <a:ext cx="2526149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 </a:t>
            </a:r>
            <a:r>
              <a:rPr lang="en-US" sz="19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oobeSystem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11403" y="5868829"/>
            <a:ext cx="6467475" cy="9772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Настройки, применяемые во время или после этапа "Out-of-Box Experience" (OOBE). Здесь настраиваются учетные записи пользователей, домашняя страница браузера и другие параметры.</a:t>
            </a:r>
            <a:endParaRPr lang="en-US" sz="1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580DF8-D613-FA4D-BBAF-A07776892C21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28443" y="739735"/>
            <a:ext cx="5906572" cy="397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Настройка разметки диска и разделов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1828443" y="1375648"/>
            <a:ext cx="1097339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Одна из важнейших задач в </a:t>
            </a:r>
            <a:r>
              <a:rPr lang="en-US" sz="130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windowsPE</a:t>
            </a: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это автоматическая разметка диска. Файл ответов позволяет полностью контролировать создание, удаление и форматирование разделов.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443" y="2120265"/>
            <a:ext cx="6988373" cy="523541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9236631" y="2454593"/>
            <a:ext cx="3572708" cy="1442799"/>
          </a:xfrm>
          <a:prstGeom prst="roundRect">
            <a:avLst>
              <a:gd name="adj" fmla="val 1757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28440" y="2646402"/>
            <a:ext cx="1987868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Автоматизация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428440" y="3014067"/>
            <a:ext cx="3189089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Определение порядка удаления существующих разделов и создания новых.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9236631" y="4016573"/>
            <a:ext cx="3572708" cy="1442799"/>
          </a:xfrm>
          <a:prstGeom prst="roundRect">
            <a:avLst>
              <a:gd name="adj" fmla="val 1757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428440" y="4208383"/>
            <a:ext cx="1987868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Типы разделов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428440" y="4576048"/>
            <a:ext cx="3189089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Создание системных разделов (EFI/MBR), разделов восстановления и разделов для данных.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9236631" y="5578554"/>
            <a:ext cx="3572708" cy="1442799"/>
          </a:xfrm>
          <a:prstGeom prst="roundRect">
            <a:avLst>
              <a:gd name="adj" fmla="val 1757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28440" y="5770364"/>
            <a:ext cx="1987868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Форматирование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428440" y="6138029"/>
            <a:ext cx="3189089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Автоматическое форматирование разделов в нужную файловую систему (NTFS, FAT32).</a:t>
            </a:r>
            <a:endParaRPr lang="en-US" sz="13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789761-35B8-4E67-2BB3-9AEE29F7855B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50852"/>
            <a:ext cx="818257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Добавление драйверов и обновлений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37724" y="309288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Актуальные драйверы и обновления критически важны для стабильной работы системы. Файл ответов позволяет интегрировать их непосредственно в процесс установки.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128135"/>
            <a:ext cx="1834991" cy="18349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71919" y="4128135"/>
            <a:ext cx="31344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Интеграция драйверов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971919" y="4623673"/>
            <a:ext cx="4193619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Возможность добавления сторонних драйверов (для RAID-контроллеров, сетевых адаптеров) на этапе </a:t>
            </a:r>
            <a:r>
              <a:rPr lang="en-US" sz="1850" dirty="0">
                <a:solidFill>
                  <a:srgbClr val="3A3630"/>
                </a:solidFill>
                <a:highlight>
                  <a:srgbClr val="F1E8DA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offlineServicing</a:t>
            </a: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.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743" y="4128135"/>
            <a:ext cx="1834991" cy="183499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98938" y="41281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Пакеты обновлений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598938" y="4623673"/>
            <a:ext cx="419373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Включение последних кумулятивных обновлений и патчей безопасности через DISM-команды или непосредственно в файл ответов.</a:t>
            </a:r>
            <a:endParaRPr lang="en-US" sz="18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2C408A-D8C7-2F60-A7D3-EDC74655B3DE}"/>
              </a:ext>
            </a:extLst>
          </p:cNvPr>
          <p:cNvSpPr/>
          <p:nvPr/>
        </p:nvSpPr>
        <p:spPr>
          <a:xfrm>
            <a:off x="12874336" y="7772400"/>
            <a:ext cx="1631373" cy="384464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885</Words>
  <Application>Microsoft Office PowerPoint</Application>
  <PresentationFormat>Custom</PresentationFormat>
  <Paragraphs>118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Calibri Light</vt:lpstr>
      <vt:lpstr>Consolas</vt:lpstr>
      <vt:lpstr>Calibri</vt:lpstr>
      <vt:lpstr>110_Besmellah_1(MRT)</vt:lpstr>
      <vt:lpstr>Lora Light</vt:lpstr>
      <vt:lpstr>Lora</vt:lpstr>
      <vt:lpstr>Arial</vt:lpstr>
      <vt:lpstr>High Tower Text</vt:lpstr>
      <vt:lpstr>Source Sans 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Mani Eyvazi</cp:lastModifiedBy>
  <cp:revision>3</cp:revision>
  <dcterms:created xsi:type="dcterms:W3CDTF">2026-02-13T08:43:46Z</dcterms:created>
  <dcterms:modified xsi:type="dcterms:W3CDTF">2026-02-13T11:57:39Z</dcterms:modified>
</cp:coreProperties>
</file>